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20"/>
  </p:notesMasterIdLst>
  <p:handoutMasterIdLst>
    <p:handoutMasterId r:id="rId21"/>
  </p:handoutMasterIdLst>
  <p:sldIdLst>
    <p:sldId id="257" r:id="rId2"/>
    <p:sldId id="259" r:id="rId3"/>
    <p:sldId id="264" r:id="rId4"/>
    <p:sldId id="261" r:id="rId5"/>
    <p:sldId id="262" r:id="rId6"/>
    <p:sldId id="265" r:id="rId7"/>
    <p:sldId id="263" r:id="rId8"/>
    <p:sldId id="267" r:id="rId9"/>
    <p:sldId id="268" r:id="rId10"/>
    <p:sldId id="269" r:id="rId11"/>
    <p:sldId id="271" r:id="rId12"/>
    <p:sldId id="270" r:id="rId13"/>
    <p:sldId id="272" r:id="rId14"/>
    <p:sldId id="273" r:id="rId15"/>
    <p:sldId id="274" r:id="rId16"/>
    <p:sldId id="275" r:id="rId17"/>
    <p:sldId id="276" r:id="rId18"/>
    <p:sldId id="277" r:id="rId19"/>
  </p:sldIdLst>
  <p:sldSz cx="9144000" cy="6858000" type="screen4x3"/>
  <p:notesSz cx="7086600" cy="102108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5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46C625-9BA5-4B85-9C11-F775AAC3FDF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B44F4260-5643-49ED-B367-943CF7080177}">
      <dgm:prSet phldrT="[Text]"/>
      <dgm:spPr/>
      <dgm:t>
        <a:bodyPr/>
        <a:lstStyle/>
        <a:p>
          <a:r>
            <a:rPr lang="tr-TR" smtClean="0"/>
            <a:t>Uygun öğretim tasarlamak, etkinlik ve kaynakları belirlemek için bir araçtır.</a:t>
          </a:r>
          <a:endParaRPr lang="tr-TR"/>
        </a:p>
      </dgm:t>
    </dgm:pt>
    <dgm:pt modelId="{DE22F7CE-FB68-4353-A251-5D19BA379C2C}" type="parTrans" cxnId="{AD15A7B6-B8C3-4695-A4C9-0889870BCCE4}">
      <dgm:prSet/>
      <dgm:spPr/>
      <dgm:t>
        <a:bodyPr/>
        <a:lstStyle/>
        <a:p>
          <a:endParaRPr lang="tr-TR"/>
        </a:p>
      </dgm:t>
    </dgm:pt>
    <dgm:pt modelId="{2B3BFE55-0EA5-4831-9169-98C4710FD993}" type="sibTrans" cxnId="{AD15A7B6-B8C3-4695-A4C9-0889870BCCE4}">
      <dgm:prSet/>
      <dgm:spPr/>
      <dgm:t>
        <a:bodyPr/>
        <a:lstStyle/>
        <a:p>
          <a:endParaRPr lang="tr-TR"/>
        </a:p>
      </dgm:t>
    </dgm:pt>
    <dgm:pt modelId="{0EBFA039-463E-4927-9554-7A4D54D3558A}">
      <dgm:prSet/>
      <dgm:spPr/>
      <dgm:t>
        <a:bodyPr/>
        <a:lstStyle/>
        <a:p>
          <a:r>
            <a:rPr lang="tr-TR" smtClean="0"/>
            <a:t>Öğrenmenin değerlendirilmesi için bir çerçevedir.</a:t>
          </a:r>
          <a:endParaRPr lang="tr-TR" dirty="0" smtClean="0"/>
        </a:p>
      </dgm:t>
    </dgm:pt>
    <dgm:pt modelId="{3F0C4782-DF78-497C-B239-306A80D40D70}" type="parTrans" cxnId="{CCF9E4F3-F319-4D25-8C52-3421AD86544C}">
      <dgm:prSet/>
      <dgm:spPr/>
      <dgm:t>
        <a:bodyPr/>
        <a:lstStyle/>
        <a:p>
          <a:endParaRPr lang="tr-TR"/>
        </a:p>
      </dgm:t>
    </dgm:pt>
    <dgm:pt modelId="{F335FD49-4AED-45C0-A7C7-FF0C5193736D}" type="sibTrans" cxnId="{CCF9E4F3-F319-4D25-8C52-3421AD86544C}">
      <dgm:prSet/>
      <dgm:spPr/>
      <dgm:t>
        <a:bodyPr/>
        <a:lstStyle/>
        <a:p>
          <a:endParaRPr lang="tr-TR"/>
        </a:p>
      </dgm:t>
    </dgm:pt>
    <dgm:pt modelId="{39D07371-30AF-41F3-89E1-B0F622C18604}">
      <dgm:prSet/>
      <dgm:spPr/>
      <dgm:t>
        <a:bodyPr/>
        <a:lstStyle/>
        <a:p>
          <a:r>
            <a:rPr lang="tr-TR" smtClean="0"/>
            <a:t>Öğrenciye yol gösteren bir kılavuzdur.</a:t>
          </a:r>
          <a:endParaRPr lang="tr-TR" dirty="0"/>
        </a:p>
      </dgm:t>
    </dgm:pt>
    <dgm:pt modelId="{60BE21B0-BF62-446D-B7F4-4BEB73A3793E}" type="parTrans" cxnId="{59F3FD30-EBD0-45B9-9FB8-0B0D7C716171}">
      <dgm:prSet/>
      <dgm:spPr/>
      <dgm:t>
        <a:bodyPr/>
        <a:lstStyle/>
        <a:p>
          <a:endParaRPr lang="tr-TR"/>
        </a:p>
      </dgm:t>
    </dgm:pt>
    <dgm:pt modelId="{6160B6C8-931D-4FAA-A306-521B2A05D330}" type="sibTrans" cxnId="{59F3FD30-EBD0-45B9-9FB8-0B0D7C716171}">
      <dgm:prSet/>
      <dgm:spPr/>
      <dgm:t>
        <a:bodyPr/>
        <a:lstStyle/>
        <a:p>
          <a:endParaRPr lang="tr-TR"/>
        </a:p>
      </dgm:t>
    </dgm:pt>
    <dgm:pt modelId="{DB827E4C-07FC-4A7A-88E8-2032546CC25E}" type="pres">
      <dgm:prSet presAssocID="{2846C625-9BA5-4B85-9C11-F775AAC3FDF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70E1D28E-BBC1-4359-87E7-D35AF2E17D81}" type="pres">
      <dgm:prSet presAssocID="{B44F4260-5643-49ED-B367-943CF708017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605ABFF-2A11-4F37-B647-80CC6CD753AB}" type="pres">
      <dgm:prSet presAssocID="{2B3BFE55-0EA5-4831-9169-98C4710FD993}" presName="spacer" presStyleCnt="0"/>
      <dgm:spPr/>
    </dgm:pt>
    <dgm:pt modelId="{A0BFCC10-CC2B-4E41-982B-8F6009AD4CC7}" type="pres">
      <dgm:prSet presAssocID="{0EBFA039-463E-4927-9554-7A4D54D3558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F050C5D-2770-4A6A-A1CB-7957682E4C5A}" type="pres">
      <dgm:prSet presAssocID="{F335FD49-4AED-45C0-A7C7-FF0C5193736D}" presName="spacer" presStyleCnt="0"/>
      <dgm:spPr/>
    </dgm:pt>
    <dgm:pt modelId="{5C9A94D7-B5C6-4CF0-8E09-52A1EFEFF8E1}" type="pres">
      <dgm:prSet presAssocID="{39D07371-30AF-41F3-89E1-B0F622C1860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A57DF5FF-2F5E-4B17-906B-1706B6801EDF}" type="presOf" srcId="{B44F4260-5643-49ED-B367-943CF7080177}" destId="{70E1D28E-BBC1-4359-87E7-D35AF2E17D81}" srcOrd="0" destOrd="0" presId="urn:microsoft.com/office/officeart/2005/8/layout/vList2"/>
    <dgm:cxn modelId="{D6C75C6F-7054-454F-84A0-2D7DAC719B50}" type="presOf" srcId="{2846C625-9BA5-4B85-9C11-F775AAC3FDF4}" destId="{DB827E4C-07FC-4A7A-88E8-2032546CC25E}" srcOrd="0" destOrd="0" presId="urn:microsoft.com/office/officeart/2005/8/layout/vList2"/>
    <dgm:cxn modelId="{23CC2176-97B2-4742-8337-332DDE38E362}" type="presOf" srcId="{0EBFA039-463E-4927-9554-7A4D54D3558A}" destId="{A0BFCC10-CC2B-4E41-982B-8F6009AD4CC7}" srcOrd="0" destOrd="0" presId="urn:microsoft.com/office/officeart/2005/8/layout/vList2"/>
    <dgm:cxn modelId="{A26755DA-66A9-40C7-A030-C6DC93FDDC5A}" type="presOf" srcId="{39D07371-30AF-41F3-89E1-B0F622C18604}" destId="{5C9A94D7-B5C6-4CF0-8E09-52A1EFEFF8E1}" srcOrd="0" destOrd="0" presId="urn:microsoft.com/office/officeart/2005/8/layout/vList2"/>
    <dgm:cxn modelId="{CCF9E4F3-F319-4D25-8C52-3421AD86544C}" srcId="{2846C625-9BA5-4B85-9C11-F775AAC3FDF4}" destId="{0EBFA039-463E-4927-9554-7A4D54D3558A}" srcOrd="1" destOrd="0" parTransId="{3F0C4782-DF78-497C-B239-306A80D40D70}" sibTransId="{F335FD49-4AED-45C0-A7C7-FF0C5193736D}"/>
    <dgm:cxn modelId="{AD15A7B6-B8C3-4695-A4C9-0889870BCCE4}" srcId="{2846C625-9BA5-4B85-9C11-F775AAC3FDF4}" destId="{B44F4260-5643-49ED-B367-943CF7080177}" srcOrd="0" destOrd="0" parTransId="{DE22F7CE-FB68-4353-A251-5D19BA379C2C}" sibTransId="{2B3BFE55-0EA5-4831-9169-98C4710FD993}"/>
    <dgm:cxn modelId="{59F3FD30-EBD0-45B9-9FB8-0B0D7C716171}" srcId="{2846C625-9BA5-4B85-9C11-F775AAC3FDF4}" destId="{39D07371-30AF-41F3-89E1-B0F622C18604}" srcOrd="2" destOrd="0" parTransId="{60BE21B0-BF62-446D-B7F4-4BEB73A3793E}" sibTransId="{6160B6C8-931D-4FAA-A306-521B2A05D330}"/>
    <dgm:cxn modelId="{DF76C782-4129-402B-B177-BE671253971C}" type="presParOf" srcId="{DB827E4C-07FC-4A7A-88E8-2032546CC25E}" destId="{70E1D28E-BBC1-4359-87E7-D35AF2E17D81}" srcOrd="0" destOrd="0" presId="urn:microsoft.com/office/officeart/2005/8/layout/vList2"/>
    <dgm:cxn modelId="{E4490A6E-CD4B-4C49-A4A9-584457F7A605}" type="presParOf" srcId="{DB827E4C-07FC-4A7A-88E8-2032546CC25E}" destId="{0605ABFF-2A11-4F37-B647-80CC6CD753AB}" srcOrd="1" destOrd="0" presId="urn:microsoft.com/office/officeart/2005/8/layout/vList2"/>
    <dgm:cxn modelId="{068BD301-7A57-4F87-A61B-78121254232C}" type="presParOf" srcId="{DB827E4C-07FC-4A7A-88E8-2032546CC25E}" destId="{A0BFCC10-CC2B-4E41-982B-8F6009AD4CC7}" srcOrd="2" destOrd="0" presId="urn:microsoft.com/office/officeart/2005/8/layout/vList2"/>
    <dgm:cxn modelId="{3A245942-623B-46E2-855F-9BA1BF1A78A5}" type="presParOf" srcId="{DB827E4C-07FC-4A7A-88E8-2032546CC25E}" destId="{8F050C5D-2770-4A6A-A1CB-7957682E4C5A}" srcOrd="3" destOrd="0" presId="urn:microsoft.com/office/officeart/2005/8/layout/vList2"/>
    <dgm:cxn modelId="{EFFCB213-D60A-43DC-A4D9-E4EEA78EBEE7}" type="presParOf" srcId="{DB827E4C-07FC-4A7A-88E8-2032546CC25E}" destId="{5C9A94D7-B5C6-4CF0-8E09-52A1EFEFF8E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E1D28E-BBC1-4359-87E7-D35AF2E17D81}">
      <dsp:nvSpPr>
        <dsp:cNvPr id="0" name=""/>
        <dsp:cNvSpPr/>
      </dsp:nvSpPr>
      <dsp:spPr>
        <a:xfrm>
          <a:off x="0" y="13566"/>
          <a:ext cx="8229600" cy="14285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700" kern="1200" smtClean="0"/>
            <a:t>Uygun öğretim tasarlamak, etkinlik ve kaynakları belirlemek için bir araçtır.</a:t>
          </a:r>
          <a:endParaRPr lang="tr-TR" sz="3700" kern="1200"/>
        </a:p>
      </dsp:txBody>
      <dsp:txXfrm>
        <a:off x="69737" y="83303"/>
        <a:ext cx="8090126" cy="1289096"/>
      </dsp:txXfrm>
    </dsp:sp>
    <dsp:sp modelId="{A0BFCC10-CC2B-4E41-982B-8F6009AD4CC7}">
      <dsp:nvSpPr>
        <dsp:cNvPr id="0" name=""/>
        <dsp:cNvSpPr/>
      </dsp:nvSpPr>
      <dsp:spPr>
        <a:xfrm>
          <a:off x="0" y="1548696"/>
          <a:ext cx="8229600" cy="14285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700" kern="1200" smtClean="0"/>
            <a:t>Öğrenmenin değerlendirilmesi için bir çerçevedir.</a:t>
          </a:r>
          <a:endParaRPr lang="tr-TR" sz="3700" kern="1200" dirty="0" smtClean="0"/>
        </a:p>
      </dsp:txBody>
      <dsp:txXfrm>
        <a:off x="69737" y="1618433"/>
        <a:ext cx="8090126" cy="1289096"/>
      </dsp:txXfrm>
    </dsp:sp>
    <dsp:sp modelId="{5C9A94D7-B5C6-4CF0-8E09-52A1EFEFF8E1}">
      <dsp:nvSpPr>
        <dsp:cNvPr id="0" name=""/>
        <dsp:cNvSpPr/>
      </dsp:nvSpPr>
      <dsp:spPr>
        <a:xfrm>
          <a:off x="0" y="3083826"/>
          <a:ext cx="8229600" cy="14285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700" kern="1200" smtClean="0"/>
            <a:t>Öğrenciye yol gösteren bir kılavuzdur.</a:t>
          </a:r>
          <a:endParaRPr lang="tr-TR" sz="3700" kern="1200" dirty="0"/>
        </a:p>
      </dsp:txBody>
      <dsp:txXfrm>
        <a:off x="69737" y="3153563"/>
        <a:ext cx="8090126" cy="12890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4014788" y="0"/>
            <a:ext cx="307022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509ABE-17EA-4176-93BC-5256700C93DC}" type="datetimeFigureOut">
              <a:rPr lang="tr-TR" smtClean="0"/>
              <a:t>15.11.2012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698038"/>
            <a:ext cx="307022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4014788" y="9698038"/>
            <a:ext cx="307022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BB39A3-6AC5-4F4B-BF66-EDC81C2076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76958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510540"/>
          </a:xfrm>
          <a:prstGeom prst="rect">
            <a:avLst/>
          </a:prstGeom>
        </p:spPr>
        <p:txBody>
          <a:bodyPr vert="horz" lIns="98837" tIns="49419" rIns="98837" bIns="49419" rtlCol="0"/>
          <a:lstStyle>
            <a:lvl1pPr algn="l">
              <a:defRPr sz="13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510540"/>
          </a:xfrm>
          <a:prstGeom prst="rect">
            <a:avLst/>
          </a:prstGeom>
        </p:spPr>
        <p:txBody>
          <a:bodyPr vert="horz" lIns="98837" tIns="49419" rIns="98837" bIns="49419" rtlCol="0"/>
          <a:lstStyle>
            <a:lvl1pPr algn="r">
              <a:defRPr sz="1300"/>
            </a:lvl1pPr>
          </a:lstStyle>
          <a:p>
            <a:fld id="{B0AA7F0D-C178-4992-B22A-0CFF0D7736BF}" type="datetimeFigureOut">
              <a:rPr lang="tr-TR" smtClean="0"/>
              <a:t>15.11.2012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5175"/>
            <a:ext cx="5105400" cy="3829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837" tIns="49419" rIns="98837" bIns="49419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708660" y="4850130"/>
            <a:ext cx="5669280" cy="4594860"/>
          </a:xfrm>
          <a:prstGeom prst="rect">
            <a:avLst/>
          </a:prstGeom>
        </p:spPr>
        <p:txBody>
          <a:bodyPr vert="horz" lIns="98837" tIns="49419" rIns="98837" bIns="49419" rtlCol="0"/>
          <a:lstStyle/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698488"/>
            <a:ext cx="3070860" cy="510540"/>
          </a:xfrm>
          <a:prstGeom prst="rect">
            <a:avLst/>
          </a:prstGeom>
        </p:spPr>
        <p:txBody>
          <a:bodyPr vert="horz" lIns="98837" tIns="49419" rIns="98837" bIns="49419" rtlCol="0" anchor="b"/>
          <a:lstStyle>
            <a:lvl1pPr algn="l">
              <a:defRPr sz="13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4014100" y="9698488"/>
            <a:ext cx="3070860" cy="510540"/>
          </a:xfrm>
          <a:prstGeom prst="rect">
            <a:avLst/>
          </a:prstGeom>
        </p:spPr>
        <p:txBody>
          <a:bodyPr vert="horz" lIns="98837" tIns="49419" rIns="98837" bIns="49419" rtlCol="0" anchor="b"/>
          <a:lstStyle>
            <a:lvl1pPr algn="r">
              <a:defRPr sz="1300"/>
            </a:lvl1pPr>
          </a:lstStyle>
          <a:p>
            <a:fld id="{17F8B5A3-E782-4A84-811D-42438EFC27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0874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60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dirty="0" err="1" smtClean="0"/>
              <a:t>Asıl</a:t>
            </a:r>
            <a:r>
              <a:rPr lang="en-US" dirty="0" smtClean="0"/>
              <a:t> </a:t>
            </a:r>
            <a:r>
              <a:rPr lang="en-US" dirty="0" err="1" smtClean="0"/>
              <a:t>başlık</a:t>
            </a:r>
            <a:r>
              <a:rPr lang="en-US" dirty="0" smtClean="0"/>
              <a:t> </a:t>
            </a:r>
            <a:r>
              <a:rPr lang="en-US" dirty="0" err="1" smtClean="0"/>
              <a:t>stili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23AD5-E526-4B3B-BD72-A3D2B4DC2EC0}" type="datetimeFigureOut">
              <a:rPr lang="tr-TR" smtClean="0"/>
              <a:t>15.11.2012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6197497B-F911-4E9B-A5C9-624FF0571B3C}" type="slidenum">
              <a:rPr lang="tr-TR" smtClean="0"/>
              <a:t>‹#›</a:t>
            </a:fld>
            <a:endParaRPr lang="tr-TR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23AD5-E526-4B3B-BD72-A3D2B4DC2EC0}" type="datetimeFigureOut">
              <a:rPr lang="tr-TR" smtClean="0"/>
              <a:t>15.11.2012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7497B-F911-4E9B-A5C9-624FF0571B3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23AD5-E526-4B3B-BD72-A3D2B4DC2EC0}" type="datetimeFigureOut">
              <a:rPr lang="tr-TR" smtClean="0"/>
              <a:t>15.11.2012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6197497B-F911-4E9B-A5C9-624FF0571B3C}" type="slidenum">
              <a:rPr lang="tr-TR" smtClean="0"/>
              <a:t>‹#›</a:t>
            </a:fld>
            <a:endParaRPr lang="tr-TR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Asıl</a:t>
            </a:r>
            <a:r>
              <a:rPr lang="en-US" dirty="0" smtClean="0"/>
              <a:t> </a:t>
            </a:r>
            <a:r>
              <a:rPr lang="en-US" dirty="0" err="1" smtClean="0"/>
              <a:t>başlık</a:t>
            </a:r>
            <a:r>
              <a:rPr lang="en-US" dirty="0" smtClean="0"/>
              <a:t> </a:t>
            </a:r>
            <a:r>
              <a:rPr lang="en-US" dirty="0" err="1" smtClean="0"/>
              <a:t>stili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23AD5-E526-4B3B-BD72-A3D2B4DC2EC0}" type="datetimeFigureOut">
              <a:rPr lang="tr-TR" smtClean="0"/>
              <a:t>15.11.2012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7497B-F911-4E9B-A5C9-624FF0571B3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6000" b="0" cap="none" baseline="0"/>
            </a:lvl1pPr>
          </a:lstStyle>
          <a:p>
            <a:r>
              <a:rPr lang="en-US" dirty="0" err="1" smtClean="0"/>
              <a:t>Asıl</a:t>
            </a:r>
            <a:r>
              <a:rPr lang="en-US" dirty="0" smtClean="0"/>
              <a:t> </a:t>
            </a:r>
            <a:r>
              <a:rPr lang="en-US" dirty="0" err="1" smtClean="0"/>
              <a:t>başlık</a:t>
            </a:r>
            <a:r>
              <a:rPr lang="en-US" dirty="0" smtClean="0"/>
              <a:t> </a:t>
            </a:r>
            <a:r>
              <a:rPr lang="en-US" dirty="0" err="1" smtClean="0"/>
              <a:t>stili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23AD5-E526-4B3B-BD72-A3D2B4DC2EC0}" type="datetimeFigureOut">
              <a:rPr lang="tr-TR" smtClean="0"/>
              <a:t>15.11.2012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6197497B-F911-4E9B-A5C9-624FF0571B3C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23AD5-E526-4B3B-BD72-A3D2B4DC2EC0}" type="datetimeFigureOut">
              <a:rPr lang="tr-TR" smtClean="0"/>
              <a:t>15.11.2012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7497B-F911-4E9B-A5C9-624FF0571B3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23AD5-E526-4B3B-BD72-A3D2B4DC2EC0}" type="datetimeFigureOut">
              <a:rPr lang="tr-TR" smtClean="0"/>
              <a:t>15.11.2012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7497B-F911-4E9B-A5C9-624FF0571B3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23AD5-E526-4B3B-BD72-A3D2B4DC2EC0}" type="datetimeFigureOut">
              <a:rPr lang="tr-TR" smtClean="0"/>
              <a:t>15.11.2012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7497B-F911-4E9B-A5C9-624FF0571B3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23AD5-E526-4B3B-BD72-A3D2B4DC2EC0}" type="datetimeFigureOut">
              <a:rPr lang="tr-TR" smtClean="0"/>
              <a:t>15.11.2012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7497B-F911-4E9B-A5C9-624FF0571B3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23AD5-E526-4B3B-BD72-A3D2B4DC2EC0}" type="datetimeFigureOut">
              <a:rPr lang="tr-TR" smtClean="0"/>
              <a:t>15.11.2012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7497B-F911-4E9B-A5C9-624FF0571B3C}" type="slidenum">
              <a:rPr lang="tr-TR" smtClean="0"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Resim eklemek için simgeyi tıklatın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23AD5-E526-4B3B-BD72-A3D2B4DC2EC0}" type="datetimeFigureOut">
              <a:rPr lang="tr-TR" smtClean="0"/>
              <a:t>15.11.2012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7497B-F911-4E9B-A5C9-624FF0571B3C}" type="slidenum">
              <a:rPr lang="tr-TR" smtClean="0"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2C23AD5-E526-4B3B-BD72-A3D2B4DC2EC0}" type="datetimeFigureOut">
              <a:rPr lang="tr-TR" smtClean="0"/>
              <a:t>15.11.2012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197497B-F911-4E9B-A5C9-624FF0571B3C}" type="slidenum">
              <a:rPr lang="tr-TR" smtClean="0"/>
              <a:t>‹#›</a:t>
            </a:fld>
            <a:endParaRPr lang="tr-TR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if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ÖĞRETİM HEDEFLERİ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Doç.Dr</a:t>
            </a:r>
            <a:r>
              <a:rPr lang="tr-TR" dirty="0" smtClean="0"/>
              <a:t>. Şirin Karadeniz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3824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Bilişsel Alanda Hedef Yazma: Davranışsal Hedefler </a:t>
            </a:r>
            <a:endParaRPr lang="tr-TR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94114"/>
            <a:ext cx="8758584" cy="4732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735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Bilişsel Alanda Hedef Yazma: Davranışsal Hedefler </a:t>
            </a:r>
            <a:endParaRPr lang="tr-TR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42814"/>
            <a:ext cx="8280920" cy="5108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006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Bilişsel Alanda Hedef Yazma: Davranışsal Hedefler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Nihai hedef (bir konunun en önemli hedef(</a:t>
            </a:r>
            <a:r>
              <a:rPr lang="tr-TR" sz="2800" dirty="0" err="1" smtClean="0"/>
              <a:t>ler</a:t>
            </a:r>
            <a:r>
              <a:rPr lang="tr-TR" sz="2800" dirty="0" smtClean="0"/>
              <a:t>)i) ve alt hedefler (destekleyici hedefler)</a:t>
            </a:r>
          </a:p>
          <a:p>
            <a:pPr lvl="1"/>
            <a:r>
              <a:rPr lang="tr-TR" sz="2400" dirty="0" smtClean="0"/>
              <a:t>Klima bakımını yapma</a:t>
            </a:r>
          </a:p>
          <a:p>
            <a:pPr lvl="2"/>
            <a:r>
              <a:rPr lang="tr-TR" sz="2000" dirty="0" smtClean="0"/>
              <a:t>Klimanın parçalarını belirleme</a:t>
            </a:r>
          </a:p>
          <a:p>
            <a:pPr lvl="2"/>
            <a:r>
              <a:rPr lang="tr-TR" sz="2000" dirty="0" smtClean="0"/>
              <a:t>Klimayı açma ve temizleme</a:t>
            </a:r>
          </a:p>
          <a:p>
            <a:pPr lvl="2"/>
            <a:r>
              <a:rPr lang="tr-TR" sz="2000" dirty="0" smtClean="0"/>
              <a:t>Klima dış ünitesini </a:t>
            </a:r>
            <a:r>
              <a:rPr lang="tr-TR" sz="2000" dirty="0"/>
              <a:t>açma ve temizleme</a:t>
            </a:r>
            <a:endParaRPr lang="tr-TR" sz="2000" dirty="0" smtClean="0"/>
          </a:p>
          <a:p>
            <a:pPr lvl="2"/>
            <a:endParaRPr lang="tr-TR" sz="2000" dirty="0" smtClean="0"/>
          </a:p>
          <a:p>
            <a:pPr lvl="2"/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85813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Bilişsel Alanda Hedef Yazma: Bilişsel Hedefler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İki kısmı vardır:</a:t>
            </a:r>
          </a:p>
          <a:p>
            <a:pPr lvl="1"/>
            <a:r>
              <a:rPr lang="tr-TR" sz="2400" dirty="0" smtClean="0"/>
              <a:t>Birincisi, genel öğretim hedef cümlesi (kavramak, anlamak, yorumlamak, değerlendirmek, kullanmak vb.)</a:t>
            </a:r>
          </a:p>
          <a:p>
            <a:pPr lvl="1"/>
            <a:r>
              <a:rPr lang="tr-TR" sz="2400" dirty="0" smtClean="0"/>
              <a:t>İkincisi Hedefin başarıldığını gösteren performans örnekleri.</a:t>
            </a:r>
          </a:p>
          <a:p>
            <a:pPr lvl="1"/>
            <a:endParaRPr lang="tr-TR" sz="2400" dirty="0"/>
          </a:p>
          <a:p>
            <a:pPr lvl="1"/>
            <a:r>
              <a:rPr lang="tr-TR" sz="2400" dirty="0" err="1" smtClean="0"/>
              <a:t>ERIC’i</a:t>
            </a:r>
            <a:r>
              <a:rPr lang="tr-TR" sz="2400" dirty="0" smtClean="0"/>
              <a:t> kullanarak bilgiye ulaşır</a:t>
            </a:r>
          </a:p>
          <a:p>
            <a:pPr lvl="2"/>
            <a:r>
              <a:rPr lang="tr-TR" sz="2000" dirty="0" smtClean="0"/>
              <a:t>Verilen konu ile ilgili bir makaleye ulaşır</a:t>
            </a:r>
          </a:p>
          <a:p>
            <a:pPr lvl="2"/>
            <a:r>
              <a:rPr lang="tr-TR" sz="2000" dirty="0" smtClean="0"/>
              <a:t>İlgili literatüre ait bir kaynaklar listesi derler.</a:t>
            </a:r>
          </a:p>
          <a:p>
            <a:pPr lvl="2"/>
            <a:r>
              <a:rPr lang="tr-TR" sz="2000" dirty="0" smtClean="0"/>
              <a:t>Arama için dar ve genel anahtar kelimeleri kullanır.</a:t>
            </a:r>
          </a:p>
          <a:p>
            <a:pPr lvl="2"/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90164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800" dirty="0" err="1" smtClean="0"/>
              <a:t>Psikomotor</a:t>
            </a:r>
            <a:r>
              <a:rPr lang="tr-TR" sz="4800" dirty="0" smtClean="0"/>
              <a:t> Alanda Hedef Yazma</a:t>
            </a:r>
            <a:endParaRPr lang="tr-TR" sz="4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İçeriği:</a:t>
            </a:r>
          </a:p>
          <a:p>
            <a:pPr lvl="1"/>
            <a:r>
              <a:rPr lang="tr-TR" dirty="0" smtClean="0"/>
              <a:t>Eylem </a:t>
            </a:r>
            <a:r>
              <a:rPr lang="tr-TR" dirty="0"/>
              <a:t>fiili </a:t>
            </a:r>
            <a:r>
              <a:rPr lang="tr-TR" dirty="0" smtClean="0"/>
              <a:t> </a:t>
            </a:r>
          </a:p>
          <a:p>
            <a:pPr lvl="1"/>
            <a:r>
              <a:rPr lang="tr-TR" dirty="0" smtClean="0"/>
              <a:t>referans </a:t>
            </a:r>
            <a:r>
              <a:rPr lang="tr-TR" dirty="0"/>
              <a:t>konu </a:t>
            </a:r>
            <a:r>
              <a:rPr lang="tr-TR" dirty="0" smtClean="0"/>
              <a:t>içeriği</a:t>
            </a:r>
            <a:endParaRPr lang="tr-TR" dirty="0"/>
          </a:p>
          <a:p>
            <a:pPr lvl="1"/>
            <a:r>
              <a:rPr lang="tr-TR" dirty="0" smtClean="0"/>
              <a:t>Başarı düzeyi</a:t>
            </a:r>
            <a:endParaRPr lang="tr-TR" dirty="0"/>
          </a:p>
          <a:p>
            <a:pPr lvl="1"/>
            <a:r>
              <a:rPr lang="tr-TR" dirty="0"/>
              <a:t>Performans </a:t>
            </a:r>
            <a:r>
              <a:rPr lang="tr-TR" dirty="0" smtClean="0"/>
              <a:t>koşulları</a:t>
            </a:r>
            <a:endParaRPr lang="tr-TR" dirty="0"/>
          </a:p>
          <a:p>
            <a:pPr lvl="1"/>
            <a:endParaRPr lang="tr-TR" dirty="0" smtClean="0"/>
          </a:p>
          <a:p>
            <a:pPr lvl="1"/>
            <a:r>
              <a:rPr lang="tr-TR" dirty="0"/>
              <a:t>Zaman faktörü performansı ölçüyorsa kriter, maksimum bir sınır oluşturuyorsa koşuldur.</a:t>
            </a:r>
          </a:p>
          <a:p>
            <a:pPr lvl="2"/>
            <a:r>
              <a:rPr lang="tr-TR" dirty="0" err="1" smtClean="0"/>
              <a:t>Örn</a:t>
            </a:r>
            <a:r>
              <a:rPr lang="tr-TR" dirty="0" smtClean="0"/>
              <a:t>: Öğrenenler koşu pistinde 400 metreyi, 2 dakikanın altında koşacaklar.</a:t>
            </a:r>
          </a:p>
          <a:p>
            <a:pPr lvl="2"/>
            <a:r>
              <a:rPr lang="tr-TR" dirty="0" err="1" smtClean="0"/>
              <a:t>Örn</a:t>
            </a:r>
            <a:r>
              <a:rPr lang="tr-TR" dirty="0" smtClean="0"/>
              <a:t>: Çalışmayan bir lamba anahtarını öğrenci 30 dakika içinde değiştirecek.</a:t>
            </a:r>
            <a:endParaRPr lang="tr-TR" dirty="0"/>
          </a:p>
          <a:p>
            <a:pPr lvl="1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92152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800" dirty="0" err="1" smtClean="0"/>
              <a:t>Duyuşsal</a:t>
            </a:r>
            <a:r>
              <a:rPr lang="tr-TR" sz="4800" dirty="0" smtClean="0"/>
              <a:t> Alanda Hedef Yazma</a:t>
            </a:r>
            <a:endParaRPr lang="tr-TR" sz="4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İki bölümü:</a:t>
            </a:r>
          </a:p>
          <a:p>
            <a:pPr lvl="1"/>
            <a:r>
              <a:rPr lang="tr-TR" sz="2400" dirty="0" smtClean="0"/>
              <a:t>Davranışı açıklayan düşüncenin tespiti</a:t>
            </a:r>
          </a:p>
          <a:p>
            <a:pPr lvl="1"/>
            <a:r>
              <a:rPr lang="tr-TR" sz="2400" dirty="0" smtClean="0"/>
              <a:t>Gözlemlendiğinde tutumu gösterecek davranışların belirlenmesi</a:t>
            </a:r>
          </a:p>
          <a:p>
            <a:pPr lvl="1"/>
            <a:endParaRPr lang="tr-TR" sz="2400" dirty="0"/>
          </a:p>
          <a:p>
            <a:pPr lvl="2"/>
            <a:r>
              <a:rPr lang="tr-TR" sz="2000" dirty="0" smtClean="0"/>
              <a:t>Şirket müşterileri ile olumlu ilişki geliştirmek</a:t>
            </a:r>
          </a:p>
          <a:p>
            <a:pPr lvl="3"/>
            <a:r>
              <a:rPr lang="tr-TR" sz="1800" dirty="0" smtClean="0"/>
              <a:t>Müşterilerle randevulaşmak için harekete geçer.</a:t>
            </a:r>
          </a:p>
          <a:p>
            <a:pPr lvl="3"/>
            <a:r>
              <a:rPr lang="tr-TR" sz="1800" dirty="0" err="1" smtClean="0"/>
              <a:t>Herbir</a:t>
            </a:r>
            <a:r>
              <a:rPr lang="tr-TR" sz="1800" dirty="0" smtClean="0"/>
              <a:t> müşteriye ismiyle hitap eder, nazik davranır.</a:t>
            </a:r>
          </a:p>
          <a:p>
            <a:pPr lvl="3"/>
            <a:r>
              <a:rPr lang="tr-TR" sz="1800" dirty="0" smtClean="0"/>
              <a:t>İstenen bilgiyi hemen sağlar...</a:t>
            </a:r>
          </a:p>
        </p:txBody>
      </p:sp>
    </p:spTree>
    <p:extLst>
      <p:ext uri="{BB962C8B-B14F-4D97-AF65-F5344CB8AC3E}">
        <p14:creationId xmlns:p14="http://schemas.microsoft.com/office/powerpoint/2010/main" val="384952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800" dirty="0" err="1" smtClean="0"/>
              <a:t>Duyuşsal</a:t>
            </a:r>
            <a:r>
              <a:rPr lang="tr-TR" sz="4800" dirty="0" smtClean="0"/>
              <a:t> Alanda Hedef Yazma</a:t>
            </a:r>
            <a:endParaRPr lang="tr-TR" sz="48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060848"/>
            <a:ext cx="8231765" cy="3846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282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Hedefleri Sınıflandırma: </a:t>
            </a:r>
            <a:r>
              <a:rPr lang="tr-TR" dirty="0" err="1" smtClean="0"/>
              <a:t>Mager</a:t>
            </a:r>
            <a:r>
              <a:rPr lang="tr-TR" dirty="0" smtClean="0"/>
              <a:t> ve </a:t>
            </a:r>
            <a:r>
              <a:rPr lang="tr-TR" dirty="0" err="1" smtClean="0"/>
              <a:t>Beach</a:t>
            </a:r>
            <a:r>
              <a:rPr lang="tr-TR" dirty="0" smtClean="0"/>
              <a:t> Modeli</a:t>
            </a:r>
            <a:endParaRPr lang="tr-T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20416"/>
            <a:ext cx="8239939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172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4000" dirty="0" smtClean="0"/>
              <a:t>Hedefleri Sınıflandırma Genişletilmiş Performans-İçerik Matris Modeli</a:t>
            </a:r>
            <a:endParaRPr lang="tr-TR" sz="4000" dirty="0"/>
          </a:p>
        </p:txBody>
      </p:sp>
      <p:pic>
        <p:nvPicPr>
          <p:cNvPr id="4" name="Picture 2" descr="C:\Users\sehri.karamanliavcil\Desktop\YENI\4.t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916832"/>
            <a:ext cx="8107282" cy="32861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8111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024744" cy="936104"/>
          </a:xfrm>
        </p:spPr>
        <p:txBody>
          <a:bodyPr>
            <a:noAutofit/>
          </a:bodyPr>
          <a:lstStyle/>
          <a:p>
            <a:r>
              <a:rPr lang="tr-TR" sz="4400" dirty="0" smtClean="0"/>
              <a:t>ÖĞRETİM TASARIMI MODELİ</a:t>
            </a:r>
            <a:endParaRPr lang="en-US" sz="4400" dirty="0"/>
          </a:p>
        </p:txBody>
      </p:sp>
      <p:pic>
        <p:nvPicPr>
          <p:cNvPr id="7" name="İçerik Yer Tutucusu 6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700808"/>
            <a:ext cx="5757835" cy="4487968"/>
          </a:xfrm>
        </p:spPr>
      </p:pic>
      <p:sp>
        <p:nvSpPr>
          <p:cNvPr id="4" name="Rectangle 3"/>
          <p:cNvSpPr/>
          <p:nvPr/>
        </p:nvSpPr>
        <p:spPr>
          <a:xfrm>
            <a:off x="2867431" y="6165304"/>
            <a:ext cx="34091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Hedefler, görev analizine dayanır</a:t>
            </a:r>
          </a:p>
        </p:txBody>
      </p:sp>
    </p:spTree>
    <p:extLst>
      <p:ext uri="{BB962C8B-B14F-4D97-AF65-F5344CB8AC3E}">
        <p14:creationId xmlns:p14="http://schemas.microsoft.com/office/powerpoint/2010/main" val="229403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Hedeflerin İşlevleri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407606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6992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Bilişsel Alan</a:t>
            </a:r>
            <a:endParaRPr lang="tr-TR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547919"/>
            <a:ext cx="7032835" cy="497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980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Psikomotor</a:t>
            </a:r>
            <a:r>
              <a:rPr lang="tr-TR" dirty="0" smtClean="0"/>
              <a:t> Alan</a:t>
            </a:r>
            <a:endParaRPr lang="tr-TR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16832"/>
            <a:ext cx="8856984" cy="3852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054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Psikomotor</a:t>
            </a:r>
            <a:r>
              <a:rPr lang="tr-TR" dirty="0" smtClean="0"/>
              <a:t> Alan</a:t>
            </a:r>
            <a:endParaRPr lang="tr-TR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599" y="1916831"/>
            <a:ext cx="8609873" cy="409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508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Duyuşsal</a:t>
            </a:r>
            <a:r>
              <a:rPr lang="tr-TR" smtClean="0"/>
              <a:t> Alan</a:t>
            </a:r>
            <a:endParaRPr lang="tr-TR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556792"/>
            <a:ext cx="7089306" cy="5229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451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Bilişsel Alanda Hedef Yazma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tr-TR" sz="2800" dirty="0" smtClean="0"/>
              <a:t>Hedef yazmada iki yaklaşım: Sonuca odaklanırlar.</a:t>
            </a:r>
          </a:p>
          <a:p>
            <a:pPr lvl="1">
              <a:spcAft>
                <a:spcPts val="600"/>
              </a:spcAft>
            </a:pPr>
            <a:r>
              <a:rPr lang="tr-TR" sz="2400" dirty="0" smtClean="0"/>
              <a:t>Davranışsal hedefler</a:t>
            </a:r>
          </a:p>
          <a:p>
            <a:pPr lvl="2">
              <a:spcAft>
                <a:spcPts val="600"/>
              </a:spcAft>
            </a:pPr>
            <a:r>
              <a:rPr lang="tr-TR" sz="2000" dirty="0" smtClean="0"/>
              <a:t>Öğrenenin, öğretimde belirtilen bilgi ya da becerileri kavradığını gösterebilmesi için ne tür davranışlar sergilemelidir?</a:t>
            </a:r>
          </a:p>
          <a:p>
            <a:pPr lvl="1">
              <a:spcAft>
                <a:spcPts val="600"/>
              </a:spcAft>
            </a:pPr>
            <a:r>
              <a:rPr lang="tr-TR" sz="2400" dirty="0" smtClean="0"/>
              <a:t>Bilişsel hedefler</a:t>
            </a:r>
          </a:p>
          <a:p>
            <a:pPr lvl="2">
              <a:spcAft>
                <a:spcPts val="600"/>
              </a:spcAft>
            </a:pPr>
            <a:r>
              <a:rPr lang="tr-TR" sz="2000" dirty="0" smtClean="0"/>
              <a:t>Öğrenmenin üst seviyeleri (yorumlamak, kavramak vb.) tanımlamak için kullanılır.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19461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Bilişsel Alanda Hedef Yazma: Davranışsal Hedefler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Zorunlu bölümler:</a:t>
            </a:r>
          </a:p>
          <a:p>
            <a:pPr lvl="1"/>
            <a:r>
              <a:rPr lang="tr-TR" dirty="0" smtClean="0"/>
              <a:t>Eylem fiili ve referans konu içeriği (cümledeki söz bölümleri)</a:t>
            </a:r>
          </a:p>
          <a:p>
            <a:pPr lvl="2"/>
            <a:r>
              <a:rPr lang="tr-TR" dirty="0" err="1" smtClean="0"/>
              <a:t>Örn</a:t>
            </a:r>
            <a:r>
              <a:rPr lang="tr-TR" dirty="0" smtClean="0"/>
              <a:t>: Bir DVD oynatıcıyı çalıştırmak.</a:t>
            </a:r>
          </a:p>
          <a:p>
            <a:pPr lvl="2"/>
            <a:endParaRPr lang="tr-TR" dirty="0"/>
          </a:p>
          <a:p>
            <a:r>
              <a:rPr lang="tr-TR" dirty="0" smtClean="0"/>
              <a:t>Seçmeli bölümler:</a:t>
            </a:r>
          </a:p>
          <a:p>
            <a:pPr lvl="1"/>
            <a:r>
              <a:rPr lang="tr-TR" dirty="0" smtClean="0"/>
              <a:t>Başarı düzeyi: Kabul edilebilir </a:t>
            </a:r>
            <a:r>
              <a:rPr lang="tr-TR" dirty="0" err="1" smtClean="0"/>
              <a:t>minumum</a:t>
            </a:r>
            <a:r>
              <a:rPr lang="tr-TR" dirty="0" smtClean="0"/>
              <a:t> performans</a:t>
            </a:r>
          </a:p>
          <a:p>
            <a:pPr lvl="2"/>
            <a:r>
              <a:rPr lang="tr-TR" dirty="0" smtClean="0"/>
              <a:t>Ne kadar doğru?, Ne kadar iyi? Ne kadar sürede? …</a:t>
            </a:r>
          </a:p>
          <a:p>
            <a:pPr lvl="2"/>
            <a:r>
              <a:rPr lang="tr-TR" dirty="0" err="1" smtClean="0"/>
              <a:t>Örn</a:t>
            </a:r>
            <a:r>
              <a:rPr lang="tr-TR" dirty="0" smtClean="0"/>
              <a:t>: Öğretim tasarımı aşamalarını doğru bir şekilde sıralamak</a:t>
            </a:r>
          </a:p>
          <a:p>
            <a:pPr lvl="2"/>
            <a:endParaRPr lang="tr-TR" dirty="0"/>
          </a:p>
          <a:p>
            <a:pPr lvl="1"/>
            <a:r>
              <a:rPr lang="tr-TR" dirty="0" smtClean="0"/>
              <a:t>Performans koşulları: Şartlar ve kaynaklar</a:t>
            </a:r>
          </a:p>
          <a:p>
            <a:pPr lvl="2"/>
            <a:r>
              <a:rPr lang="tr-TR" dirty="0" smtClean="0"/>
              <a:t>Belirli bir ekipman gerekli mi? Belirli bir kitaba, tabloya, diğer referanslara izin verilmiş mi? Zaman sınırlaması var mı? </a:t>
            </a:r>
          </a:p>
          <a:p>
            <a:pPr lvl="2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9063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TC101790490[[fn=Decatur]]</Template>
  <TotalTime>193</TotalTime>
  <Words>411</Words>
  <Application>Microsoft Office PowerPoint</Application>
  <PresentationFormat>Ekran Gösterisi (4:3)</PresentationFormat>
  <Paragraphs>70</Paragraphs>
  <Slides>18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19" baseType="lpstr">
      <vt:lpstr>Decatur</vt:lpstr>
      <vt:lpstr>ÖĞRETİM HEDEFLERİ</vt:lpstr>
      <vt:lpstr>ÖĞRETİM TASARIMI MODELİ</vt:lpstr>
      <vt:lpstr>Hedeflerin İşlevleri</vt:lpstr>
      <vt:lpstr>Bilişsel Alan</vt:lpstr>
      <vt:lpstr>Psikomotor Alan</vt:lpstr>
      <vt:lpstr>Psikomotor Alan</vt:lpstr>
      <vt:lpstr>Duyuşsal Alan</vt:lpstr>
      <vt:lpstr>Bilişsel Alanda Hedef Yazma</vt:lpstr>
      <vt:lpstr>Bilişsel Alanda Hedef Yazma: Davranışsal Hedefler </vt:lpstr>
      <vt:lpstr>Bilişsel Alanda Hedef Yazma: Davranışsal Hedefler </vt:lpstr>
      <vt:lpstr>Bilişsel Alanda Hedef Yazma: Davranışsal Hedefler </vt:lpstr>
      <vt:lpstr>Bilişsel Alanda Hedef Yazma: Davranışsal Hedefler </vt:lpstr>
      <vt:lpstr>Bilişsel Alanda Hedef Yazma: Bilişsel Hedefler </vt:lpstr>
      <vt:lpstr>Psikomotor Alanda Hedef Yazma</vt:lpstr>
      <vt:lpstr>Duyuşsal Alanda Hedef Yazma</vt:lpstr>
      <vt:lpstr>Duyuşsal Alanda Hedef Yazma</vt:lpstr>
      <vt:lpstr>Hedefleri Sınıflandırma: Mager ve Beach Modeli</vt:lpstr>
      <vt:lpstr>Hedefleri Sınıflandırma Genişletilmiş Performans-İçerik Matris Modeli</vt:lpstr>
    </vt:vector>
  </TitlesOfParts>
  <Company>Bahçeşehir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Görev Analizi</dc:title>
  <dc:creator>sirin.karadeniz</dc:creator>
  <cp:lastModifiedBy>sirin.karadeniz</cp:lastModifiedBy>
  <cp:revision>26</cp:revision>
  <cp:lastPrinted>2012-11-01T15:30:46Z</cp:lastPrinted>
  <dcterms:created xsi:type="dcterms:W3CDTF">2012-10-30T09:17:29Z</dcterms:created>
  <dcterms:modified xsi:type="dcterms:W3CDTF">2012-11-15T14:05:30Z</dcterms:modified>
</cp:coreProperties>
</file>